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Average"/>
      <p:regular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Average-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da08cb68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da08cb68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da08cb68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da08cb68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da08cb68c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da08cb68c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da08cb68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da08cb68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da08cb68c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da08cb68c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da08cb68c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da08cb68c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da08cb68c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da08cb68c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da08cb68c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da08cb68c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da08cb68c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da08cb68c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da08cb68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da08cb68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da08cb68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da08cb68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d119089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d119089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60626efd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60626efd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da08cb68c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da08cb68c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da08cb68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da08cb68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da08cb68c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da08cb68c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da08cb68c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da08cb68c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da08cb68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da08cb68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d7e464ad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d7e464ad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da08cb68c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da08cb68c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da08cb68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da08cb68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da08cb68c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da08cb68c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da08cb68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da08cb68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da08cb68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da08cb68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da08cb6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da08cb6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d2954a3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d2954a3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da08cb68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da08cb68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da08cb68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da08cb68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da08cb68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da08cb68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tlk.io/kbi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The third wave of IT systems</a:t>
            </a:r>
            <a:endParaRPr/>
          </a:p>
          <a:p>
            <a:pPr indent="0" lvl="0" marL="0" rtl="0" algn="ctr">
              <a:spcBef>
                <a:spcPts val="0"/>
              </a:spcBef>
              <a:spcAft>
                <a:spcPts val="0"/>
              </a:spcAft>
              <a:buNone/>
            </a:pPr>
            <a:r>
              <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Tomasz Waszczyk</a:t>
            </a:r>
            <a:endParaRPr/>
          </a:p>
          <a:p>
            <a:pPr indent="0" lvl="0" marL="0" rtl="0" algn="ctr">
              <a:spcBef>
                <a:spcPts val="0"/>
              </a:spcBef>
              <a:spcAft>
                <a:spcPts val="0"/>
              </a:spcAft>
              <a:buNone/>
            </a:pPr>
            <a:r>
              <a:rPr lang="en-GB"/>
              <a:t>Konferencja Blockchain i Finanse</a:t>
            </a:r>
            <a:endParaRPr/>
          </a:p>
          <a:p>
            <a:pPr indent="0" lvl="0" marL="0" rtl="0" algn="ctr">
              <a:spcBef>
                <a:spcPts val="0"/>
              </a:spcBef>
              <a:spcAft>
                <a:spcPts val="0"/>
              </a:spcAft>
              <a:buNone/>
            </a:pPr>
            <a:r>
              <a:rPr lang="en-GB"/>
              <a:t>January 17th, 2020 Warszawa</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Common issue - formal verification - (not easy!)!</a:t>
            </a:r>
            <a:endParaRPr/>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2" name="Google Shape;122;p22"/>
          <p:cNvPicPr preferRelativeResize="0"/>
          <p:nvPr/>
        </p:nvPicPr>
        <p:blipFill>
          <a:blip r:embed="rId3">
            <a:alphaModFix/>
          </a:blip>
          <a:stretch>
            <a:fillRect/>
          </a:stretch>
        </p:blipFill>
        <p:spPr>
          <a:xfrm>
            <a:off x="2087663" y="1329238"/>
            <a:ext cx="4968676" cy="3062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t>
            </a:r>
            <a:r>
              <a:rPr lang="en-GB"/>
              <a:t>ormal verification - (not easy!) - Ethereum</a:t>
            </a:r>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EVM Level</a:t>
            </a:r>
            <a:endParaRPr/>
          </a:p>
          <a:p>
            <a:pPr indent="-342900" lvl="0" marL="457200" rtl="0" algn="l">
              <a:spcBef>
                <a:spcPts val="0"/>
              </a:spcBef>
              <a:spcAft>
                <a:spcPts val="0"/>
              </a:spcAft>
              <a:buSzPts val="1800"/>
              <a:buChar char="-"/>
            </a:pPr>
            <a:r>
              <a:rPr lang="en-GB"/>
              <a:t>Solidity Level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EVM verification challenges</a:t>
            </a:r>
            <a:endParaRPr/>
          </a:p>
        </p:txBody>
      </p:sp>
      <p:sp>
        <p:nvSpPr>
          <p:cNvPr id="134" name="Google Shape;134;p24"/>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r>
              <a:rPr lang="en-GB"/>
              <a:t>Verifying the EVM bytecode is challenging, especially due to the internal byte-manipulation operations that require non-linear integer arithmetic reasoning, which is undecidable in general.”</a:t>
            </a:r>
            <a:endParaRPr/>
          </a:p>
          <a:p>
            <a:pPr indent="0" lvl="0" marL="0" rtl="0" algn="l">
              <a:spcBef>
                <a:spcPts val="1600"/>
              </a:spcBef>
              <a:spcAft>
                <a:spcPts val="1600"/>
              </a:spcAft>
              <a:buNone/>
            </a:pPr>
            <a:r>
              <a:rPr lang="en-GB"/>
              <a:t>“The EVM provides three types of storage structures: a local memory, a local stack, and the global storage. Of these, only the local memory is byte-addressable (i.e., represented as an array of bytes), while the others are word-addressable(i.e., each represented as an array of 32-byte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Vyper (SmartPy in XTZ) as a solution?</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 name="Google Shape;141;p25"/>
          <p:cNvPicPr preferRelativeResize="0"/>
          <p:nvPr/>
        </p:nvPicPr>
        <p:blipFill>
          <a:blip r:embed="rId3">
            <a:alphaModFix/>
          </a:blip>
          <a:stretch>
            <a:fillRect/>
          </a:stretch>
        </p:blipFill>
        <p:spPr>
          <a:xfrm>
            <a:off x="1181100" y="1465250"/>
            <a:ext cx="6781800" cy="279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 framework</a:t>
            </a:r>
            <a:r>
              <a:rPr lang="en-GB"/>
              <a:t> as a solution?</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“rewrite-based executable semantic framework in which programming languages, type systems and formal analysis tools can be defined using configurations, computations and rules. Configurations organize the state in units called cells, which are labeled and can be nested. Computations carry computational meaning as special nested list structures sequentializing computational tasks, such as fragments of program.”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 framework</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4" name="Google Shape;154;p27"/>
          <p:cNvPicPr preferRelativeResize="0"/>
          <p:nvPr/>
        </p:nvPicPr>
        <p:blipFill>
          <a:blip r:embed="rId3">
            <a:alphaModFix/>
          </a:blip>
          <a:stretch>
            <a:fillRect/>
          </a:stretch>
        </p:blipFill>
        <p:spPr>
          <a:xfrm>
            <a:off x="1467926" y="1017725"/>
            <a:ext cx="6208151" cy="403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 framework as a solution?</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8"/>
          <p:cNvPicPr preferRelativeResize="0"/>
          <p:nvPr/>
        </p:nvPicPr>
        <p:blipFill>
          <a:blip r:embed="rId3">
            <a:alphaModFix/>
          </a:blip>
          <a:stretch>
            <a:fillRect/>
          </a:stretch>
        </p:blipFill>
        <p:spPr>
          <a:xfrm>
            <a:off x="2019300" y="1319213"/>
            <a:ext cx="5105400" cy="2505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Formal verification in XTZ</a:t>
            </a:r>
            <a:endParaRPr/>
          </a:p>
        </p:txBody>
      </p:sp>
      <p:sp>
        <p:nvSpPr>
          <p:cNvPr id="167" name="Google Shape;16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29"/>
          <p:cNvPicPr preferRelativeResize="0"/>
          <p:nvPr/>
        </p:nvPicPr>
        <p:blipFill>
          <a:blip r:embed="rId3">
            <a:alphaModFix/>
          </a:blip>
          <a:stretch>
            <a:fillRect/>
          </a:stretch>
        </p:blipFill>
        <p:spPr>
          <a:xfrm>
            <a:off x="1719947" y="1152472"/>
            <a:ext cx="6394124" cy="2963150"/>
          </a:xfrm>
          <a:prstGeom prst="rect">
            <a:avLst/>
          </a:prstGeom>
          <a:noFill/>
          <a:ln>
            <a:noFill/>
          </a:ln>
        </p:spPr>
      </p:pic>
      <p:pic>
        <p:nvPicPr>
          <p:cNvPr id="169" name="Google Shape;169;p29"/>
          <p:cNvPicPr preferRelativeResize="0"/>
          <p:nvPr/>
        </p:nvPicPr>
        <p:blipFill>
          <a:blip r:embed="rId4">
            <a:alphaModFix/>
          </a:blip>
          <a:stretch>
            <a:fillRect/>
          </a:stretch>
        </p:blipFill>
        <p:spPr>
          <a:xfrm>
            <a:off x="3702563" y="4215688"/>
            <a:ext cx="2428875" cy="63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Michelson</a:t>
            </a:r>
            <a:endParaRPr/>
          </a:p>
        </p:txBody>
      </p:sp>
      <p:sp>
        <p:nvSpPr>
          <p:cNvPr id="175" name="Google Shape;17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Turing complete and </a:t>
            </a:r>
            <a:r>
              <a:rPr b="1" lang="en-GB"/>
              <a:t>formally specified</a:t>
            </a:r>
            <a:r>
              <a:rPr lang="en-GB"/>
              <a:t>, and can support a wide variety of different use cases.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Formal verification - (not easy, maybe easier?) - Michelson in Tezos</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31"/>
          <p:cNvPicPr preferRelativeResize="0"/>
          <p:nvPr/>
        </p:nvPicPr>
        <p:blipFill>
          <a:blip r:embed="rId3">
            <a:alphaModFix/>
          </a:blip>
          <a:stretch>
            <a:fillRect/>
          </a:stretch>
        </p:blipFill>
        <p:spPr>
          <a:xfrm>
            <a:off x="1980500" y="1354600"/>
            <a:ext cx="5183000" cy="3615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 Tomasz Waszczyk</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Software engineer</a:t>
            </a:r>
            <a:endParaRPr/>
          </a:p>
          <a:p>
            <a:pPr indent="-342900" lvl="0" marL="457200" rtl="0" algn="l">
              <a:spcBef>
                <a:spcPts val="0"/>
              </a:spcBef>
              <a:spcAft>
                <a:spcPts val="0"/>
              </a:spcAft>
              <a:buSzPts val="1800"/>
              <a:buChar char="-"/>
            </a:pPr>
            <a:r>
              <a:rPr lang="en-GB"/>
              <a:t>Ex trader Tier 1</a:t>
            </a:r>
            <a:endParaRPr/>
          </a:p>
          <a:p>
            <a:pPr indent="-342900" lvl="0" marL="457200" rtl="0" algn="l">
              <a:spcBef>
                <a:spcPts val="0"/>
              </a:spcBef>
              <a:spcAft>
                <a:spcPts val="0"/>
              </a:spcAft>
              <a:buSzPts val="1800"/>
              <a:buChar char="-"/>
            </a:pPr>
            <a:r>
              <a:rPr lang="en-GB"/>
              <a:t>Psychology (psychometrics, transactional psychology)</a:t>
            </a:r>
            <a:endParaRPr/>
          </a:p>
          <a:p>
            <a:pPr indent="-342900" lvl="0" marL="457200" rtl="0" algn="l">
              <a:spcBef>
                <a:spcPts val="0"/>
              </a:spcBef>
              <a:spcAft>
                <a:spcPts val="0"/>
              </a:spcAft>
              <a:buSzPts val="1800"/>
              <a:buChar char="-"/>
            </a:pPr>
            <a:r>
              <a:rPr lang="en-GB"/>
              <a:t>History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1600"/>
              </a:spcAft>
              <a:buNone/>
            </a:pPr>
            <a:r>
              <a:rPr lang="en-GB"/>
              <a:t>The presentation has no bias!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Psychology - </a:t>
            </a:r>
            <a:r>
              <a:rPr lang="en-GB"/>
              <a:t>Mimetic theory</a:t>
            </a:r>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32"/>
          <p:cNvPicPr preferRelativeResize="0"/>
          <p:nvPr/>
        </p:nvPicPr>
        <p:blipFill>
          <a:blip r:embed="rId3">
            <a:alphaModFix/>
          </a:blip>
          <a:stretch>
            <a:fillRect/>
          </a:stretch>
        </p:blipFill>
        <p:spPr>
          <a:xfrm>
            <a:off x="2217913" y="1152472"/>
            <a:ext cx="4708174" cy="3531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conclude third wave</a:t>
            </a:r>
            <a:endParaRPr/>
          </a:p>
        </p:txBody>
      </p:sp>
      <p:sp>
        <p:nvSpPr>
          <p:cNvPr id="195" name="Google Shape;19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Gig economy</a:t>
            </a:r>
            <a:endParaRPr/>
          </a:p>
          <a:p>
            <a:pPr indent="-342900" lvl="0" marL="457200" rtl="0" algn="l">
              <a:spcBef>
                <a:spcPts val="0"/>
              </a:spcBef>
              <a:spcAft>
                <a:spcPts val="0"/>
              </a:spcAft>
              <a:buSzPts val="1800"/>
              <a:buChar char="-"/>
            </a:pPr>
            <a:r>
              <a:rPr lang="en-GB"/>
              <a:t>Deindustrialization</a:t>
            </a:r>
            <a:endParaRPr/>
          </a:p>
          <a:p>
            <a:pPr indent="-342900" lvl="0" marL="457200" rtl="0" algn="l">
              <a:spcBef>
                <a:spcPts val="0"/>
              </a:spcBef>
              <a:spcAft>
                <a:spcPts val="0"/>
              </a:spcAft>
              <a:buSzPts val="1800"/>
              <a:buChar char="-"/>
            </a:pPr>
            <a:r>
              <a:rPr lang="en-GB"/>
              <a:t>Dopamine economy</a:t>
            </a:r>
            <a:endParaRPr/>
          </a:p>
          <a:p>
            <a:pPr indent="-342900" lvl="0" marL="457200" rtl="0" algn="l">
              <a:spcBef>
                <a:spcPts val="0"/>
              </a:spcBef>
              <a:spcAft>
                <a:spcPts val="0"/>
              </a:spcAft>
              <a:buSzPts val="1800"/>
              <a:buChar char="-"/>
            </a:pPr>
            <a:r>
              <a:rPr lang="en-GB"/>
              <a:t>Daily life gamification</a:t>
            </a:r>
            <a:endParaRPr/>
          </a:p>
          <a:p>
            <a:pPr indent="-342900" lvl="0" marL="457200" rtl="0" algn="l">
              <a:spcBef>
                <a:spcPts val="0"/>
              </a:spcBef>
              <a:spcAft>
                <a:spcPts val="0"/>
              </a:spcAft>
              <a:buSzPts val="1800"/>
              <a:buChar char="-"/>
            </a:pPr>
            <a:r>
              <a:rPr lang="en-GB"/>
              <a:t>Political correctness</a:t>
            </a:r>
            <a:endParaRPr/>
          </a:p>
          <a:p>
            <a:pPr indent="-342900" lvl="0" marL="457200" rtl="0" algn="l">
              <a:spcBef>
                <a:spcPts val="0"/>
              </a:spcBef>
              <a:spcAft>
                <a:spcPts val="0"/>
              </a:spcAft>
              <a:buSzPts val="1800"/>
              <a:buChar char="-"/>
            </a:pPr>
            <a:r>
              <a:rPr lang="en-GB"/>
              <a:t>Attention economy</a:t>
            </a:r>
            <a:endParaRPr/>
          </a:p>
          <a:p>
            <a:pPr indent="-342900" lvl="0" marL="457200" rtl="0" algn="l">
              <a:spcBef>
                <a:spcPts val="0"/>
              </a:spcBef>
              <a:spcAft>
                <a:spcPts val="0"/>
              </a:spcAft>
              <a:buSzPts val="1800"/>
              <a:buChar char="-"/>
            </a:pPr>
            <a:r>
              <a:rPr lang="en-GB"/>
              <a:t>Algocracy</a:t>
            </a:r>
            <a:endParaRPr/>
          </a:p>
          <a:p>
            <a:pPr indent="-342900" lvl="0" marL="457200" rtl="0" algn="l">
              <a:spcBef>
                <a:spcPts val="0"/>
              </a:spcBef>
              <a:spcAft>
                <a:spcPts val="0"/>
              </a:spcAft>
              <a:buSzPts val="1800"/>
              <a:buChar char="-"/>
            </a:pPr>
            <a:r>
              <a:rPr lang="en-GB"/>
              <a:t>The end of offline, offline becoming the new luxury</a:t>
            </a:r>
            <a:endParaRPr/>
          </a:p>
          <a:p>
            <a:pPr indent="-342900" lvl="0" marL="457200" rtl="0" algn="l">
              <a:spcBef>
                <a:spcPts val="0"/>
              </a:spcBef>
              <a:spcAft>
                <a:spcPts val="0"/>
              </a:spcAft>
              <a:buSzPts val="1800"/>
              <a:buChar char="-"/>
            </a:pPr>
            <a:r>
              <a:rPr lang="en-GB"/>
              <a:t>Psychology</a:t>
            </a:r>
            <a:endParaRPr/>
          </a:p>
          <a:p>
            <a:pPr indent="-342900" lvl="0" marL="457200" rtl="0" algn="l">
              <a:spcBef>
                <a:spcPts val="0"/>
              </a:spcBef>
              <a:spcAft>
                <a:spcPts val="0"/>
              </a:spcAft>
              <a:buSzPts val="1800"/>
              <a:buChar char="-"/>
            </a:pPr>
            <a:r>
              <a:rPr lang="en-GB"/>
              <a:t>Virtual &gt; Reality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99" name="Shape 199"/>
        <p:cNvGrpSpPr/>
        <p:nvPr/>
      </p:nvGrpSpPr>
      <p:grpSpPr>
        <a:xfrm>
          <a:off x="0" y="0"/>
          <a:ext cx="0" cy="0"/>
          <a:chOff x="0" y="0"/>
          <a:chExt cx="0" cy="0"/>
        </a:xfrm>
      </p:grpSpPr>
      <p:sp>
        <p:nvSpPr>
          <p:cNvPr id="200" name="Google Shape;20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IT systems from third wave will impact on psychology of every human beings, how we meet, how we communicate, WHY we communicate, how we think, WHY we think etc. etc.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Denationalization of Money</a:t>
            </a:r>
            <a:endParaRPr/>
          </a:p>
        </p:txBody>
      </p:sp>
      <p:sp>
        <p:nvSpPr>
          <p:cNvPr id="206" name="Google Shape;20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7" name="Google Shape;207;p35"/>
          <p:cNvPicPr preferRelativeResize="0"/>
          <p:nvPr/>
        </p:nvPicPr>
        <p:blipFill>
          <a:blip r:embed="rId3">
            <a:alphaModFix/>
          </a:blip>
          <a:stretch>
            <a:fillRect/>
          </a:stretch>
        </p:blipFill>
        <p:spPr>
          <a:xfrm>
            <a:off x="3204501" y="1152475"/>
            <a:ext cx="2735000" cy="3648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Return of the city-state</a:t>
            </a:r>
            <a:endParaRPr/>
          </a:p>
        </p:txBody>
      </p:sp>
      <p:sp>
        <p:nvSpPr>
          <p:cNvPr id="213" name="Google Shape;21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Nation-states came late to history, and there is plenty of evidence to suggest they won’t make it to the end of the century.</a:t>
            </a:r>
            <a:endParaRPr/>
          </a:p>
        </p:txBody>
      </p:sp>
      <p:pic>
        <p:nvPicPr>
          <p:cNvPr id="214" name="Google Shape;214;p36"/>
          <p:cNvPicPr preferRelativeResize="0"/>
          <p:nvPr/>
        </p:nvPicPr>
        <p:blipFill>
          <a:blip r:embed="rId3">
            <a:alphaModFix/>
          </a:blip>
          <a:stretch>
            <a:fillRect/>
          </a:stretch>
        </p:blipFill>
        <p:spPr>
          <a:xfrm>
            <a:off x="1657350" y="2020800"/>
            <a:ext cx="5829300" cy="2952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1" name="Google Shape;221;p37"/>
          <p:cNvPicPr preferRelativeResize="0"/>
          <p:nvPr/>
        </p:nvPicPr>
        <p:blipFill>
          <a:blip r:embed="rId3">
            <a:alphaModFix/>
          </a:blip>
          <a:stretch>
            <a:fillRect/>
          </a:stretch>
        </p:blipFill>
        <p:spPr>
          <a:xfrm>
            <a:off x="363105" y="0"/>
            <a:ext cx="8417789"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end of </a:t>
            </a:r>
            <a:r>
              <a:rPr lang="en-GB"/>
              <a:t>democracy</a:t>
            </a:r>
            <a:endParaRPr/>
          </a:p>
        </p:txBody>
      </p:sp>
      <p:sp>
        <p:nvSpPr>
          <p:cNvPr id="227" name="Google Shape;22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8" name="Google Shape;228;p38"/>
          <p:cNvPicPr preferRelativeResize="0"/>
          <p:nvPr/>
        </p:nvPicPr>
        <p:blipFill>
          <a:blip r:embed="rId3">
            <a:alphaModFix/>
          </a:blip>
          <a:stretch>
            <a:fillRect/>
          </a:stretch>
        </p:blipFill>
        <p:spPr>
          <a:xfrm>
            <a:off x="3333750" y="1017725"/>
            <a:ext cx="2476500" cy="381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232" name="Shape 232"/>
        <p:cNvGrpSpPr/>
        <p:nvPr/>
      </p:nvGrpSpPr>
      <p:grpSpPr>
        <a:xfrm>
          <a:off x="0" y="0"/>
          <a:ext cx="0" cy="0"/>
          <a:chOff x="0" y="0"/>
          <a:chExt cx="0" cy="0"/>
        </a:xfrm>
      </p:grpSpPr>
      <p:sp>
        <p:nvSpPr>
          <p:cNvPr id="233" name="Google Shape;233;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800"/>
              <a:t>“People don't have ideas. Ideas have people.” — Carl Jung</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 contracts =? Government</a:t>
            </a:r>
            <a:endParaRPr/>
          </a:p>
        </p:txBody>
      </p:sp>
      <p:sp>
        <p:nvSpPr>
          <p:cNvPr id="239" name="Google Shape;239;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t>“bonds of words are too weak to bridle men’s ambition, avarice, anger, and other passions, without the fear of some coercive power” (Leviathan, p. 69).</a:t>
            </a:r>
            <a:endParaRPr sz="3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243" name="Shape 243"/>
        <p:cNvGrpSpPr/>
        <p:nvPr/>
      </p:nvGrpSpPr>
      <p:grpSpPr>
        <a:xfrm>
          <a:off x="0" y="0"/>
          <a:ext cx="0" cy="0"/>
          <a:chOff x="0" y="0"/>
          <a:chExt cx="0" cy="0"/>
        </a:xfrm>
      </p:grpSpPr>
      <p:sp>
        <p:nvSpPr>
          <p:cNvPr id="244" name="Google Shape;24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Silesia Blockchain Meetup</a:t>
            </a:r>
            <a:endParaRPr/>
          </a:p>
        </p:txBody>
      </p:sp>
      <p:sp>
        <p:nvSpPr>
          <p:cNvPr id="245" name="Google Shape;245;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4800"/>
          </a:p>
        </p:txBody>
      </p:sp>
      <p:pic>
        <p:nvPicPr>
          <p:cNvPr id="246" name="Google Shape;246;p41"/>
          <p:cNvPicPr preferRelativeResize="0"/>
          <p:nvPr/>
        </p:nvPicPr>
        <p:blipFill>
          <a:blip r:embed="rId3">
            <a:alphaModFix/>
          </a:blip>
          <a:stretch>
            <a:fillRect/>
          </a:stretch>
        </p:blipFill>
        <p:spPr>
          <a:xfrm>
            <a:off x="1573413" y="1181625"/>
            <a:ext cx="5997176" cy="3358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BEAM - Atomic Swap</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3" name="Google Shape;73;p15"/>
          <p:cNvPicPr preferRelativeResize="0"/>
          <p:nvPr/>
        </p:nvPicPr>
        <p:blipFill>
          <a:blip r:embed="rId3">
            <a:alphaModFix/>
          </a:blip>
          <a:stretch>
            <a:fillRect/>
          </a:stretch>
        </p:blipFill>
        <p:spPr>
          <a:xfrm>
            <a:off x="1259225" y="1017725"/>
            <a:ext cx="6625550" cy="4097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for attention, for invitation!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Feedback and hints are welcome!</a:t>
            </a:r>
            <a:endParaRPr/>
          </a:p>
        </p:txBody>
      </p:sp>
      <p:sp>
        <p:nvSpPr>
          <p:cNvPr id="252" name="Google Shape;25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1600"/>
              </a:spcAft>
              <a:buNone/>
            </a:pPr>
            <a:r>
              <a:rPr lang="en-GB" sz="3600">
                <a:solidFill>
                  <a:srgbClr val="FFFFFF"/>
                </a:solidFill>
                <a:latin typeface="Oswald"/>
                <a:ea typeface="Oswald"/>
                <a:cs typeface="Oswald"/>
                <a:sym typeface="Oswald"/>
              </a:rPr>
              <a:t>Fast contact</a:t>
            </a:r>
            <a:r>
              <a:rPr lang="en-GB" sz="3600">
                <a:solidFill>
                  <a:srgbClr val="FFFFFF"/>
                </a:solidFill>
                <a:latin typeface="Oswald"/>
                <a:ea typeface="Oswald"/>
                <a:cs typeface="Oswald"/>
                <a:sym typeface="Oswald"/>
              </a:rPr>
              <a:t> with me:</a:t>
            </a:r>
            <a:r>
              <a:rPr lang="en-GB" sz="3600">
                <a:latin typeface="Oswald"/>
                <a:ea typeface="Oswald"/>
                <a:cs typeface="Oswald"/>
                <a:sym typeface="Oswald"/>
              </a:rPr>
              <a:t> </a:t>
            </a:r>
            <a:r>
              <a:rPr lang="en-GB" sz="3600" u="sng">
                <a:solidFill>
                  <a:schemeClr val="hlink"/>
                </a:solidFill>
                <a:latin typeface="Oswald"/>
                <a:ea typeface="Oswald"/>
                <a:cs typeface="Oswald"/>
                <a:sym typeface="Oswald"/>
                <a:hlinkClick r:id="rId3"/>
              </a:rPr>
              <a:t>https://tlk.io/kbif</a:t>
            </a:r>
            <a:endParaRPr sz="3600">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wave</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 name="Google Shape;80;p16"/>
          <p:cNvPicPr preferRelativeResize="0"/>
          <p:nvPr/>
        </p:nvPicPr>
        <p:blipFill>
          <a:blip r:embed="rId3">
            <a:alphaModFix/>
          </a:blip>
          <a:stretch>
            <a:fillRect/>
          </a:stretch>
        </p:blipFill>
        <p:spPr>
          <a:xfrm>
            <a:off x="2697675" y="1152475"/>
            <a:ext cx="3748650" cy="374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Second</a:t>
            </a:r>
            <a:r>
              <a:rPr lang="en-GB"/>
              <a:t> wave</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 name="Google Shape;87;p17"/>
          <p:cNvPicPr preferRelativeResize="0"/>
          <p:nvPr/>
        </p:nvPicPr>
        <p:blipFill>
          <a:blip r:embed="rId3">
            <a:alphaModFix/>
          </a:blip>
          <a:stretch>
            <a:fillRect/>
          </a:stretch>
        </p:blipFill>
        <p:spPr>
          <a:xfrm>
            <a:off x="2752725" y="1438275"/>
            <a:ext cx="3638550" cy="226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a:t>
            </a:r>
            <a:r>
              <a:rPr lang="en-GB"/>
              <a:t>does </a:t>
            </a:r>
            <a:r>
              <a:rPr lang="en-GB"/>
              <a:t>third wave mean?</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Easier entry to the marker together with big players</a:t>
            </a:r>
            <a:endParaRPr/>
          </a:p>
          <a:p>
            <a:pPr indent="-342900" lvl="0" marL="457200" rtl="0" algn="l">
              <a:spcBef>
                <a:spcPts val="0"/>
              </a:spcBef>
              <a:spcAft>
                <a:spcPts val="0"/>
              </a:spcAft>
              <a:buSzPts val="1800"/>
              <a:buChar char="-"/>
            </a:pPr>
            <a:r>
              <a:rPr lang="en-GB"/>
              <a:t>S</a:t>
            </a:r>
            <a:r>
              <a:rPr lang="en-GB"/>
              <a:t>trategic industries</a:t>
            </a:r>
            <a:r>
              <a:rPr lang="en-GB"/>
              <a:t>: </a:t>
            </a:r>
            <a:endParaRPr/>
          </a:p>
          <a:p>
            <a:pPr indent="-342900" lvl="0" marL="809999" rtl="0" algn="l">
              <a:spcBef>
                <a:spcPts val="0"/>
              </a:spcBef>
              <a:spcAft>
                <a:spcPts val="0"/>
              </a:spcAft>
              <a:buSzPts val="1800"/>
              <a:buAutoNum type="arabicPeriod"/>
            </a:pPr>
            <a:r>
              <a:rPr lang="en-GB"/>
              <a:t>Food</a:t>
            </a:r>
            <a:endParaRPr/>
          </a:p>
          <a:p>
            <a:pPr indent="-342900" lvl="0" marL="809999" rtl="0" algn="l">
              <a:spcBef>
                <a:spcPts val="0"/>
              </a:spcBef>
              <a:spcAft>
                <a:spcPts val="0"/>
              </a:spcAft>
              <a:buSzPts val="1800"/>
              <a:buAutoNum type="arabicPeriod"/>
            </a:pPr>
            <a:r>
              <a:rPr lang="en-GB"/>
              <a:t>Drugs, medicine</a:t>
            </a:r>
            <a:endParaRPr/>
          </a:p>
          <a:p>
            <a:pPr indent="-342900" lvl="0" marL="809999" rtl="0" algn="l">
              <a:spcBef>
                <a:spcPts val="0"/>
              </a:spcBef>
              <a:spcAft>
                <a:spcPts val="0"/>
              </a:spcAft>
              <a:buSzPts val="1800"/>
              <a:buAutoNum type="arabicPeriod"/>
            </a:pPr>
            <a:r>
              <a:rPr lang="en-GB"/>
              <a:t>I</a:t>
            </a:r>
            <a:r>
              <a:rPr lang="en-GB"/>
              <a:t>nsurance</a:t>
            </a:r>
            <a:endParaRPr/>
          </a:p>
          <a:p>
            <a:pPr indent="-342900" lvl="0" marL="809999" rtl="0" algn="l">
              <a:spcBef>
                <a:spcPts val="0"/>
              </a:spcBef>
              <a:spcAft>
                <a:spcPts val="0"/>
              </a:spcAft>
              <a:buSzPts val="1800"/>
              <a:buAutoNum type="arabicPeriod"/>
            </a:pPr>
            <a:r>
              <a:rPr lang="en-GB"/>
              <a:t>R</a:t>
            </a:r>
            <a:r>
              <a:rPr lang="en-GB"/>
              <a:t>einsurance</a:t>
            </a:r>
            <a:endParaRPr/>
          </a:p>
          <a:p>
            <a:pPr indent="-342900" lvl="0" marL="457200" rtl="0" algn="l">
              <a:spcBef>
                <a:spcPts val="0"/>
              </a:spcBef>
              <a:spcAft>
                <a:spcPts val="0"/>
              </a:spcAft>
              <a:buSzPts val="1800"/>
              <a:buChar char="-"/>
            </a:pPr>
            <a:r>
              <a:rPr lang="en-GB"/>
              <a:t>Strong need to cooperate with politicians (law)…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Third</a:t>
            </a:r>
            <a:r>
              <a:rPr lang="en-GB"/>
              <a:t> wave (in terms of technology and money)</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0" name="Google Shape;100;p19"/>
          <p:cNvPicPr preferRelativeResize="0"/>
          <p:nvPr/>
        </p:nvPicPr>
        <p:blipFill>
          <a:blip r:embed="rId3">
            <a:alphaModFix/>
          </a:blip>
          <a:stretch>
            <a:fillRect/>
          </a:stretch>
        </p:blipFill>
        <p:spPr>
          <a:xfrm>
            <a:off x="1807152" y="1017725"/>
            <a:ext cx="5529675" cy="3924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 case 1 - transformation of predictive software</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7" name="Google Shape;107;p20"/>
          <p:cNvPicPr preferRelativeResize="0"/>
          <p:nvPr/>
        </p:nvPicPr>
        <p:blipFill>
          <a:blip r:embed="rId3">
            <a:alphaModFix/>
          </a:blip>
          <a:stretch>
            <a:fillRect/>
          </a:stretch>
        </p:blipFill>
        <p:spPr>
          <a:xfrm>
            <a:off x="311700" y="1152475"/>
            <a:ext cx="5715000" cy="3333750"/>
          </a:xfrm>
          <a:prstGeom prst="rect">
            <a:avLst/>
          </a:prstGeom>
          <a:noFill/>
          <a:ln>
            <a:noFill/>
          </a:ln>
        </p:spPr>
      </p:pic>
      <p:pic>
        <p:nvPicPr>
          <p:cNvPr id="108" name="Google Shape;108;p20"/>
          <p:cNvPicPr preferRelativeResize="0"/>
          <p:nvPr/>
        </p:nvPicPr>
        <p:blipFill>
          <a:blip r:embed="rId4">
            <a:alphaModFix/>
          </a:blip>
          <a:stretch>
            <a:fillRect/>
          </a:stretch>
        </p:blipFill>
        <p:spPr>
          <a:xfrm>
            <a:off x="6026699" y="1152475"/>
            <a:ext cx="2805600" cy="18629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 case 2 - r</a:t>
            </a:r>
            <a:r>
              <a:rPr lang="en-GB"/>
              <a:t>einsurance</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5" name="Google Shape;115;p21"/>
          <p:cNvPicPr preferRelativeResize="0"/>
          <p:nvPr/>
        </p:nvPicPr>
        <p:blipFill>
          <a:blip r:embed="rId3">
            <a:alphaModFix/>
          </a:blip>
          <a:stretch>
            <a:fillRect/>
          </a:stretch>
        </p:blipFill>
        <p:spPr>
          <a:xfrm>
            <a:off x="2180414" y="1152475"/>
            <a:ext cx="4783176" cy="3582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